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332" r:id="rId3"/>
    <p:sldId id="321" r:id="rId4"/>
    <p:sldId id="333" r:id="rId5"/>
    <p:sldId id="322" r:id="rId6"/>
    <p:sldId id="323" r:id="rId7"/>
    <p:sldId id="334" r:id="rId8"/>
    <p:sldId id="324" r:id="rId9"/>
    <p:sldId id="336" r:id="rId10"/>
    <p:sldId id="358" r:id="rId11"/>
    <p:sldId id="359" r:id="rId12"/>
    <p:sldId id="337" r:id="rId13"/>
    <p:sldId id="338" r:id="rId14"/>
    <p:sldId id="325" r:id="rId15"/>
    <p:sldId id="339" r:id="rId16"/>
    <p:sldId id="326" r:id="rId17"/>
    <p:sldId id="340" r:id="rId18"/>
    <p:sldId id="327" r:id="rId19"/>
    <p:sldId id="328" r:id="rId20"/>
    <p:sldId id="329" r:id="rId21"/>
    <p:sldId id="331" r:id="rId22"/>
    <p:sldId id="341" r:id="rId23"/>
    <p:sldId id="371" r:id="rId24"/>
    <p:sldId id="372" r:id="rId25"/>
    <p:sldId id="342" r:id="rId26"/>
    <p:sldId id="343" r:id="rId27"/>
    <p:sldId id="351" r:id="rId28"/>
    <p:sldId id="344" r:id="rId29"/>
    <p:sldId id="345" r:id="rId30"/>
    <p:sldId id="346" r:id="rId31"/>
    <p:sldId id="347" r:id="rId32"/>
    <p:sldId id="348" r:id="rId33"/>
    <p:sldId id="349" r:id="rId34"/>
    <p:sldId id="373" r:id="rId35"/>
    <p:sldId id="350" r:id="rId36"/>
    <p:sldId id="360" r:id="rId37"/>
    <p:sldId id="374" r:id="rId38"/>
    <p:sldId id="361" r:id="rId39"/>
    <p:sldId id="370" r:id="rId40"/>
    <p:sldId id="369" r:id="rId41"/>
    <p:sldId id="330" r:id="rId42"/>
    <p:sldId id="362" r:id="rId43"/>
    <p:sldId id="280" r:id="rId44"/>
    <p:sldId id="295" r:id="rId45"/>
    <p:sldId id="318" r:id="rId46"/>
    <p:sldId id="283" r:id="rId47"/>
    <p:sldId id="316" r:id="rId48"/>
    <p:sldId id="265" r:id="rId49"/>
    <p:sldId id="294" r:id="rId50"/>
    <p:sldId id="320" r:id="rId51"/>
    <p:sldId id="293" r:id="rId52"/>
    <p:sldId id="315" r:id="rId53"/>
    <p:sldId id="285" r:id="rId54"/>
    <p:sldId id="289" r:id="rId55"/>
    <p:sldId id="319" r:id="rId56"/>
    <p:sldId id="297" r:id="rId57"/>
    <p:sldId id="376" r:id="rId58"/>
    <p:sldId id="313" r:id="rId59"/>
    <p:sldId id="377" r:id="rId60"/>
    <p:sldId id="263" r:id="rId61"/>
  </p:sldIdLst>
  <p:sldSz cx="9144000" cy="5143500" type="screen16x9"/>
  <p:notesSz cx="6858000" cy="9144000"/>
  <p:custDataLst>
    <p:tags r:id="rId6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">
          <p15:clr>
            <a:srgbClr val="A4A3A4"/>
          </p15:clr>
        </p15:guide>
        <p15:guide id="2" orient="horz" pos="2916">
          <p15:clr>
            <a:srgbClr val="A4A3A4"/>
          </p15:clr>
        </p15:guide>
        <p15:guide id="3" pos="289">
          <p15:clr>
            <a:srgbClr val="A4A3A4"/>
          </p15:clr>
        </p15:guide>
        <p15:guide id="4" pos="4586">
          <p15:clr>
            <a:srgbClr val="A4A3A4"/>
          </p15:clr>
        </p15:guide>
        <p15:guide id="5" pos="5130">
          <p15:clr>
            <a:srgbClr val="A4A3A4"/>
          </p15:clr>
        </p15:guide>
        <p15:guide id="6" pos="5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8139"/>
    <a:srgbClr val="399DE5"/>
    <a:srgbClr val="F6D5BD"/>
    <a:srgbClr val="000C0A"/>
    <a:srgbClr val="01100D"/>
    <a:srgbClr val="00120E"/>
    <a:srgbClr val="00110F"/>
    <a:srgbClr val="010D0B"/>
    <a:srgbClr val="000B0A"/>
    <a:srgbClr val="000D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407" autoAdjust="0"/>
  </p:normalViewPr>
  <p:slideViewPr>
    <p:cSldViewPr snapToGrid="0" showGuides="1">
      <p:cViewPr varScale="1">
        <p:scale>
          <a:sx n="113" d="100"/>
          <a:sy n="113" d="100"/>
        </p:scale>
        <p:origin x="614" y="91"/>
      </p:cViewPr>
      <p:guideLst>
        <p:guide orient="horz" pos="205"/>
        <p:guide orient="horz" pos="2916"/>
        <p:guide pos="289"/>
        <p:guide pos="4586"/>
        <p:guide pos="5130"/>
        <p:guide pos="5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88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3156C8C-5E46-A048-ACE5-8D25200541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842D3A-05D7-964B-AC80-FA2E3584DA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BD8FA-3D1A-EC40-AD4F-01AAE1B756C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ADAAC-38EB-7A40-AFF1-B8B6B5F625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A4390-3857-1B40-96C1-C468057203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30C27-98C3-A149-93F9-67B25E572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07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2CCAF-5010-467D-93D7-67AE251882D3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987F4-31A5-4F3F-9A84-D69806ABF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82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987F4-31A5-4F3F-9A84-D69806ABF4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55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FBMI Title Slide ">
    <p:bg>
      <p:bgPr>
        <a:solidFill>
          <a:srgbClr val="000C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E360C63-0E7C-3A4A-BC31-EC32ABB7C7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685" y="0"/>
            <a:ext cx="5836315" cy="389510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6054" y="2571750"/>
            <a:ext cx="6424612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2800" b="1" i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6054" y="3123921"/>
            <a:ext cx="6424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D012D5-F703-1C4B-AC5D-B655AE4314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00" y="827897"/>
            <a:ext cx="3113664" cy="10179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31D23A-3BF9-584D-9B5C-14EDE191887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91" y="2753591"/>
            <a:ext cx="2389910" cy="2389910"/>
          </a:xfrm>
          <a:prstGeom prst="rect">
            <a:avLst/>
          </a:prstGeom>
        </p:spPr>
      </p:pic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2D8958EE-D98B-014F-A2F5-2A3CE6D94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9653" y="4748927"/>
            <a:ext cx="4281679" cy="216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school.wakehealth.edu/wfbmi           @WFBMI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70FF370-D12A-3B4F-8B5A-C325715AA6B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170" y="4780805"/>
            <a:ext cx="159029" cy="15902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4B60272-36D3-B649-806F-D1984690E0B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54" y="4780805"/>
            <a:ext cx="159029" cy="159029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FBMI Content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DB36FD-BBEF-5D44-A80A-2147EF3EBE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3481" y="1229447"/>
            <a:ext cx="6424612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2800" b="1" i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DD419CA-DC22-E047-A753-2A52ED2CB4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3481" y="1787371"/>
            <a:ext cx="6424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1AF2B-3A20-0C4D-8C06-3D3931A9A8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91" y="2753591"/>
            <a:ext cx="2389910" cy="2389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3" y="224847"/>
            <a:ext cx="3813394" cy="42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3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FBMI Content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AEA5EE-875E-0946-9829-EDC6A9EA0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1" y="1"/>
            <a:ext cx="2571750" cy="5143500"/>
          </a:xfrm>
          <a:prstGeom prst="rect">
            <a:avLst/>
          </a:prstGeom>
          <a:effectLst>
            <a:softEdge rad="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6DB36FD-BBEF-5D44-A80A-2147EF3EBE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3481" y="1229447"/>
            <a:ext cx="6424612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2800" b="1" i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DD419CA-DC22-E047-A753-2A52ED2CB4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3481" y="1787371"/>
            <a:ext cx="6424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411D25-F290-0449-AEBA-3A3506C650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91" y="2753591"/>
            <a:ext cx="2389910" cy="23899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3" y="224847"/>
            <a:ext cx="3813394" cy="42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80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FBMI Content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DB36FD-BBEF-5D44-A80A-2147EF3EBE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3481" y="1229447"/>
            <a:ext cx="6424612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2800" b="1" i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DD419CA-DC22-E047-A753-2A52ED2CB4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3481" y="1787371"/>
            <a:ext cx="6424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411D25-F290-0449-AEBA-3A3506C65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2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91" y="2753591"/>
            <a:ext cx="2389910" cy="23899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3" y="224847"/>
            <a:ext cx="3813394" cy="42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86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FBMI Content Slide 3">
    <p:bg>
      <p:bgPr>
        <a:solidFill>
          <a:srgbClr val="010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A84DB9-D8C5-0049-A178-96A807B4F2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0" y="249932"/>
            <a:ext cx="4164570" cy="4698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6DB36FD-BBEF-5D44-A80A-2147EF3EBE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3481" y="1229447"/>
            <a:ext cx="6424612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2800" b="1" i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DD419CA-DC22-E047-A753-2A52ED2CB4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3481" y="1787371"/>
            <a:ext cx="6424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1AF2B-3A20-0C4D-8C06-3D3931A9A8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90" y="2753590"/>
            <a:ext cx="2389910" cy="238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05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FBMI End Slide ">
    <p:bg>
      <p:bgPr>
        <a:solidFill>
          <a:srgbClr val="000C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4B60272-36D3-B649-806F-D1984690E0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68" y="4780805"/>
            <a:ext cx="159029" cy="1590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0FF370-D12A-3B4F-8B5A-C325715AA6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254" y="4780805"/>
            <a:ext cx="159029" cy="159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D012D5-F703-1C4B-AC5D-B655AE4314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00" y="827897"/>
            <a:ext cx="3113664" cy="10179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31D23A-3BF9-584D-9B5C-14EDE191887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91" y="2753591"/>
            <a:ext cx="2389910" cy="238991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A66CCBF-D018-1348-91AB-7F4FF1CC17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6054" y="2571750"/>
            <a:ext cx="6424612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2800" b="1" i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Q&amp;A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719C7BC-E525-2F4C-B1F2-2E63E2B56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6054" y="3123921"/>
            <a:ext cx="6424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THANK YOU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2D8958EE-D98B-014F-A2F5-2A3CE6D94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54" y="4723002"/>
            <a:ext cx="3624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school.wakehealth.edu/wfbmi             @WFBMI</a:t>
            </a:r>
          </a:p>
        </p:txBody>
      </p:sp>
    </p:spTree>
    <p:extLst>
      <p:ext uri="{BB962C8B-B14F-4D97-AF65-F5344CB8AC3E}">
        <p14:creationId xmlns:p14="http://schemas.microsoft.com/office/powerpoint/2010/main" val="1244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8788" y="1026082"/>
            <a:ext cx="7685087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/>
              <a:t>CLICK TO EDITS MASTER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788" y="1855520"/>
            <a:ext cx="7685087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66" r:id="rId3"/>
    <p:sldLayoutId id="2147483673" r:id="rId4"/>
    <p:sldLayoutId id="2147483671" r:id="rId5"/>
    <p:sldLayoutId id="2147483672" r:id="rId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i="0" kern="1200">
          <a:solidFill>
            <a:schemeClr val="bg2"/>
          </a:solidFill>
          <a:latin typeface="Arial" panose="020B0604020202020204" pitchFamily="34" charset="0"/>
          <a:ea typeface="+mj-ea"/>
          <a:cs typeface="Arial" pitchFamily="34" charset="0"/>
        </a:defRPr>
      </a:lvl1pPr>
    </p:titleStyle>
    <p:bodyStyle>
      <a:lvl1pPr marL="169863" indent="-169863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•"/>
        <a:defRPr sz="2000" b="1" i="0" kern="1200">
          <a:solidFill>
            <a:schemeClr val="bg2"/>
          </a:solidFill>
          <a:latin typeface="Arial" panose="020B0604020202020204" pitchFamily="34" charset="0"/>
          <a:ea typeface="+mn-ea"/>
          <a:cs typeface="Arial" pitchFamily="34" charset="0"/>
        </a:defRPr>
      </a:lvl1pPr>
      <a:lvl2pPr marL="398463" indent="-166688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•"/>
        <a:defRPr sz="2000" b="0" i="0" kern="1200">
          <a:solidFill>
            <a:schemeClr val="bg2"/>
          </a:solidFill>
          <a:latin typeface="Arial" panose="020B0604020202020204" pitchFamily="34" charset="0"/>
          <a:ea typeface="+mn-ea"/>
          <a:cs typeface="Arial" pitchFamily="34" charset="0"/>
        </a:defRPr>
      </a:lvl2pPr>
      <a:lvl3pPr marL="630238" indent="-173038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•"/>
        <a:defRPr sz="2000" b="0" i="0" kern="1200">
          <a:solidFill>
            <a:schemeClr val="bg2"/>
          </a:solidFill>
          <a:latin typeface="Arial" panose="020B0604020202020204" pitchFamily="34" charset="0"/>
          <a:ea typeface="+mn-ea"/>
          <a:cs typeface="Arial" pitchFamily="34" charset="0"/>
        </a:defRPr>
      </a:lvl3pPr>
      <a:lvl4pPr marL="857250" indent="-168275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•"/>
        <a:defRPr sz="1400" b="0" i="0" kern="1200">
          <a:solidFill>
            <a:schemeClr val="bg2"/>
          </a:solidFill>
          <a:latin typeface="Arial" panose="020B0604020202020204" pitchFamily="34" charset="0"/>
          <a:ea typeface="+mn-ea"/>
          <a:cs typeface="Arial" pitchFamily="34" charset="0"/>
        </a:defRPr>
      </a:lvl4pPr>
      <a:lvl5pPr marL="1084263" indent="-169863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•"/>
        <a:defRPr sz="1400" b="0" i="0" kern="1200">
          <a:solidFill>
            <a:schemeClr val="bg2"/>
          </a:solidFill>
          <a:latin typeface="Arial" panose="020B0604020202020204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cba.com/what-is-supervised-learning/" TargetMode="External"/><Relationship Id="rId2" Type="http://schemas.openxmlformats.org/officeDocument/2006/relationships/hyperlink" Target="https://developer.nvidia.com/blog/automatically-segmenting-brain-tumors-with-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dpi.com/1424-8220/23/6/308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2C91E-5005-E442-9FC4-9800B699F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054" y="2208107"/>
            <a:ext cx="6424612" cy="677108"/>
          </a:xfrm>
        </p:spPr>
        <p:txBody>
          <a:bodyPr/>
          <a:lstStyle/>
          <a:p>
            <a:pPr algn="ctr"/>
            <a:r>
              <a:rPr lang="en-US" sz="4400" dirty="0">
                <a:latin typeface="Segoe UI" panose="020B0502040204020203" pitchFamily="34" charset="0"/>
              </a:rPr>
              <a:t>AI/ML </a:t>
            </a:r>
            <a:r>
              <a:rPr lang="en-US" sz="4400" b="1" i="0" dirty="0">
                <a:effectLst/>
                <a:latin typeface="Segoe UI" panose="020B0502040204020203" pitchFamily="34" charset="0"/>
              </a:rPr>
              <a:t>Bootcamp 2023</a:t>
            </a:r>
            <a:endParaRPr lang="en-US" sz="4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C0A7D68-EEDB-EA49-AA4B-86E28DA6386C}"/>
              </a:ext>
            </a:extLst>
          </p:cNvPr>
          <p:cNvSpPr txBox="1">
            <a:spLocks/>
          </p:cNvSpPr>
          <p:nvPr/>
        </p:nvSpPr>
        <p:spPr>
          <a:xfrm>
            <a:off x="1166216" y="4784894"/>
            <a:ext cx="3574916" cy="159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800" b="1" i="0" kern="1200">
                <a:solidFill>
                  <a:schemeClr val="bg1"/>
                </a:solidFill>
                <a:latin typeface="Avenir LT Std 65 Medium" panose="020B0803020203020204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Light" panose="020B0402020203020204" pitchFamily="34" charset="77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venir Light" panose="020B0402020203020204" pitchFamily="34" charset="77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venir Light" panose="020B0402020203020204" pitchFamily="34" charset="77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0" i="0" dirty="0">
                <a:latin typeface="Avenir Light" panose="020B0402020203020204" pitchFamily="34" charset="77"/>
              </a:rPr>
              <a:t>school.wakehealth.edu/wfbmi           @WFBMI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B0169-72CE-1D49-9ABA-50A3B9CF9C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11" y="4780805"/>
            <a:ext cx="159029" cy="15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87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C4BE5E6-2BD1-34D5-1229-1BB920133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332" y="848865"/>
            <a:ext cx="6002599" cy="37895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1579D8-F2DF-E9FC-9E09-72F4F9CC5022}"/>
              </a:ext>
            </a:extLst>
          </p:cNvPr>
          <p:cNvSpPr/>
          <p:nvPr/>
        </p:nvSpPr>
        <p:spPr>
          <a:xfrm>
            <a:off x="6039500" y="239486"/>
            <a:ext cx="99258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Entropy:</a:t>
            </a:r>
          </a:p>
        </p:txBody>
      </p:sp>
    </p:spTree>
    <p:extLst>
      <p:ext uri="{BB962C8B-B14F-4D97-AF65-F5344CB8AC3E}">
        <p14:creationId xmlns:p14="http://schemas.microsoft.com/office/powerpoint/2010/main" val="1590125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70C9E-4E6B-8B47-D838-536538789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98" y="713449"/>
            <a:ext cx="5616803" cy="17581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10EF8F-8EFA-F5DA-FC7D-05E665B36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838" y="2481888"/>
            <a:ext cx="3786151" cy="26064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39AEA9-A7DC-7C50-55A1-570A1E73017D}"/>
              </a:ext>
            </a:extLst>
          </p:cNvPr>
          <p:cNvSpPr/>
          <p:nvPr/>
        </p:nvSpPr>
        <p:spPr>
          <a:xfrm>
            <a:off x="1484811" y="1169453"/>
            <a:ext cx="6248400" cy="217714"/>
          </a:xfrm>
          <a:prstGeom prst="rect">
            <a:avLst/>
          </a:prstGeom>
          <a:solidFill>
            <a:srgbClr val="399DE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C2E6E5-111B-B274-7629-65F16845A829}"/>
              </a:ext>
            </a:extLst>
          </p:cNvPr>
          <p:cNvSpPr/>
          <p:nvPr/>
        </p:nvSpPr>
        <p:spPr>
          <a:xfrm>
            <a:off x="1484811" y="1625456"/>
            <a:ext cx="6248400" cy="217714"/>
          </a:xfrm>
          <a:prstGeom prst="rect">
            <a:avLst/>
          </a:prstGeom>
          <a:solidFill>
            <a:srgbClr val="399DE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0480F1-3FA4-A4A8-F8F6-A7B0AB5B8B4B}"/>
              </a:ext>
            </a:extLst>
          </p:cNvPr>
          <p:cNvSpPr/>
          <p:nvPr/>
        </p:nvSpPr>
        <p:spPr>
          <a:xfrm>
            <a:off x="1484811" y="951739"/>
            <a:ext cx="6248400" cy="217714"/>
          </a:xfrm>
          <a:prstGeom prst="rect">
            <a:avLst/>
          </a:prstGeom>
          <a:solidFill>
            <a:srgbClr val="E58139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BE72E7-700A-8184-F951-66A72191B2B2}"/>
              </a:ext>
            </a:extLst>
          </p:cNvPr>
          <p:cNvSpPr/>
          <p:nvPr/>
        </p:nvSpPr>
        <p:spPr>
          <a:xfrm>
            <a:off x="1484811" y="1397454"/>
            <a:ext cx="6248400" cy="217714"/>
          </a:xfrm>
          <a:prstGeom prst="rect">
            <a:avLst/>
          </a:prstGeom>
          <a:solidFill>
            <a:srgbClr val="E58139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A1C2A1-8962-A929-2B04-5D5E0EB9CBB9}"/>
              </a:ext>
            </a:extLst>
          </p:cNvPr>
          <p:cNvSpPr/>
          <p:nvPr/>
        </p:nvSpPr>
        <p:spPr>
          <a:xfrm>
            <a:off x="1484811" y="1843170"/>
            <a:ext cx="6248400" cy="217714"/>
          </a:xfrm>
          <a:prstGeom prst="rect">
            <a:avLst/>
          </a:prstGeom>
          <a:solidFill>
            <a:srgbClr val="E58139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9C415E-B173-73C1-7149-1EC0A4979199}"/>
              </a:ext>
            </a:extLst>
          </p:cNvPr>
          <p:cNvSpPr/>
          <p:nvPr/>
        </p:nvSpPr>
        <p:spPr>
          <a:xfrm>
            <a:off x="3805646" y="627235"/>
            <a:ext cx="679268" cy="175815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08709E-58A8-3291-DFC2-3BEA6FD92C14}"/>
              </a:ext>
            </a:extLst>
          </p:cNvPr>
          <p:cNvSpPr/>
          <p:nvPr/>
        </p:nvSpPr>
        <p:spPr>
          <a:xfrm>
            <a:off x="5295450" y="239486"/>
            <a:ext cx="248067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Classifier:</a:t>
            </a:r>
          </a:p>
        </p:txBody>
      </p:sp>
    </p:spTree>
    <p:extLst>
      <p:ext uri="{BB962C8B-B14F-4D97-AF65-F5344CB8AC3E}">
        <p14:creationId xmlns:p14="http://schemas.microsoft.com/office/powerpoint/2010/main" val="468651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70C9E-4E6B-8B47-D838-536538789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98" y="713449"/>
            <a:ext cx="5616803" cy="1758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4E9469-1F3E-3A05-E218-8AA6D118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855" y="2536688"/>
            <a:ext cx="3884779" cy="26068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0C7455-D3B9-E7CB-8C25-418267323D5F}"/>
              </a:ext>
            </a:extLst>
          </p:cNvPr>
          <p:cNvSpPr/>
          <p:nvPr/>
        </p:nvSpPr>
        <p:spPr>
          <a:xfrm>
            <a:off x="1484811" y="1169453"/>
            <a:ext cx="6248400" cy="217714"/>
          </a:xfrm>
          <a:prstGeom prst="rect">
            <a:avLst/>
          </a:prstGeom>
          <a:solidFill>
            <a:srgbClr val="399DE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15D712-7E3B-A741-A673-F5E25796EB20}"/>
              </a:ext>
            </a:extLst>
          </p:cNvPr>
          <p:cNvSpPr/>
          <p:nvPr/>
        </p:nvSpPr>
        <p:spPr>
          <a:xfrm>
            <a:off x="1484811" y="1625456"/>
            <a:ext cx="6248400" cy="217714"/>
          </a:xfrm>
          <a:prstGeom prst="rect">
            <a:avLst/>
          </a:prstGeom>
          <a:solidFill>
            <a:srgbClr val="399DE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93D35E-AE80-0D0E-602C-94D3C922052A}"/>
              </a:ext>
            </a:extLst>
          </p:cNvPr>
          <p:cNvSpPr/>
          <p:nvPr/>
        </p:nvSpPr>
        <p:spPr>
          <a:xfrm>
            <a:off x="1484811" y="951739"/>
            <a:ext cx="6248400" cy="217714"/>
          </a:xfrm>
          <a:prstGeom prst="rect">
            <a:avLst/>
          </a:prstGeom>
          <a:solidFill>
            <a:srgbClr val="E58139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A10C56-AE62-42C7-55DB-FA7853930E4E}"/>
              </a:ext>
            </a:extLst>
          </p:cNvPr>
          <p:cNvSpPr/>
          <p:nvPr/>
        </p:nvSpPr>
        <p:spPr>
          <a:xfrm>
            <a:off x="1484811" y="1397454"/>
            <a:ext cx="6248400" cy="217714"/>
          </a:xfrm>
          <a:prstGeom prst="rect">
            <a:avLst/>
          </a:prstGeom>
          <a:solidFill>
            <a:srgbClr val="E58139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22E0BC-B5B3-CDEB-21FC-2218C991C2A9}"/>
              </a:ext>
            </a:extLst>
          </p:cNvPr>
          <p:cNvSpPr/>
          <p:nvPr/>
        </p:nvSpPr>
        <p:spPr>
          <a:xfrm>
            <a:off x="1484811" y="1843170"/>
            <a:ext cx="6248400" cy="217714"/>
          </a:xfrm>
          <a:prstGeom prst="rect">
            <a:avLst/>
          </a:prstGeom>
          <a:solidFill>
            <a:srgbClr val="E58139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B4337B-42CB-B4C0-1852-5B3CC8E7F4C0}"/>
              </a:ext>
            </a:extLst>
          </p:cNvPr>
          <p:cNvSpPr/>
          <p:nvPr/>
        </p:nvSpPr>
        <p:spPr>
          <a:xfrm>
            <a:off x="6065520" y="648362"/>
            <a:ext cx="648789" cy="175815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9410A-DD0D-F0A0-E9D2-8275C7BFEDE3}"/>
              </a:ext>
            </a:extLst>
          </p:cNvPr>
          <p:cNvSpPr/>
          <p:nvPr/>
        </p:nvSpPr>
        <p:spPr>
          <a:xfrm>
            <a:off x="5295450" y="239486"/>
            <a:ext cx="248067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Classifier:</a:t>
            </a:r>
          </a:p>
        </p:txBody>
      </p:sp>
    </p:spTree>
    <p:extLst>
      <p:ext uri="{BB962C8B-B14F-4D97-AF65-F5344CB8AC3E}">
        <p14:creationId xmlns:p14="http://schemas.microsoft.com/office/powerpoint/2010/main" val="14108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70C9E-4E6B-8B47-D838-536538789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98" y="713449"/>
            <a:ext cx="5616803" cy="17581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053381-E8F3-FF08-C555-8FCC7CBE2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221" y="2471601"/>
            <a:ext cx="3912459" cy="26483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4FB2F4-2863-54E9-0DE9-EDF0DDD07B17}"/>
              </a:ext>
            </a:extLst>
          </p:cNvPr>
          <p:cNvSpPr/>
          <p:nvPr/>
        </p:nvSpPr>
        <p:spPr>
          <a:xfrm>
            <a:off x="2930434" y="662014"/>
            <a:ext cx="888275" cy="175815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4CBD2-48F4-F193-E6AC-1EDA03327FF7}"/>
              </a:ext>
            </a:extLst>
          </p:cNvPr>
          <p:cNvSpPr/>
          <p:nvPr/>
        </p:nvSpPr>
        <p:spPr>
          <a:xfrm>
            <a:off x="1484811" y="1169453"/>
            <a:ext cx="6248400" cy="217714"/>
          </a:xfrm>
          <a:prstGeom prst="rect">
            <a:avLst/>
          </a:prstGeom>
          <a:solidFill>
            <a:srgbClr val="399DE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6C3587-632D-8DB1-C00C-89DC3DCA528C}"/>
              </a:ext>
            </a:extLst>
          </p:cNvPr>
          <p:cNvSpPr/>
          <p:nvPr/>
        </p:nvSpPr>
        <p:spPr>
          <a:xfrm>
            <a:off x="1484811" y="1625456"/>
            <a:ext cx="6248400" cy="217714"/>
          </a:xfrm>
          <a:prstGeom prst="rect">
            <a:avLst/>
          </a:prstGeom>
          <a:solidFill>
            <a:srgbClr val="399DE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1F5837-04EF-42A6-68EB-BBF4983DB1D8}"/>
              </a:ext>
            </a:extLst>
          </p:cNvPr>
          <p:cNvSpPr/>
          <p:nvPr/>
        </p:nvSpPr>
        <p:spPr>
          <a:xfrm>
            <a:off x="1484811" y="951739"/>
            <a:ext cx="6248400" cy="217714"/>
          </a:xfrm>
          <a:prstGeom prst="rect">
            <a:avLst/>
          </a:prstGeom>
          <a:solidFill>
            <a:srgbClr val="E58139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201BB3-41D8-22E6-AAEC-F8F24353A1DB}"/>
              </a:ext>
            </a:extLst>
          </p:cNvPr>
          <p:cNvSpPr/>
          <p:nvPr/>
        </p:nvSpPr>
        <p:spPr>
          <a:xfrm>
            <a:off x="1484811" y="1397454"/>
            <a:ext cx="6248400" cy="217714"/>
          </a:xfrm>
          <a:prstGeom prst="rect">
            <a:avLst/>
          </a:prstGeom>
          <a:solidFill>
            <a:srgbClr val="E58139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153D85-076B-99E9-C843-CD703C1E3B5C}"/>
              </a:ext>
            </a:extLst>
          </p:cNvPr>
          <p:cNvSpPr/>
          <p:nvPr/>
        </p:nvSpPr>
        <p:spPr>
          <a:xfrm>
            <a:off x="1484811" y="1843170"/>
            <a:ext cx="6248400" cy="217714"/>
          </a:xfrm>
          <a:prstGeom prst="rect">
            <a:avLst/>
          </a:prstGeom>
          <a:solidFill>
            <a:srgbClr val="E58139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C06FD5-0038-AEC8-3DE3-41F6323C7024}"/>
              </a:ext>
            </a:extLst>
          </p:cNvPr>
          <p:cNvSpPr/>
          <p:nvPr/>
        </p:nvSpPr>
        <p:spPr>
          <a:xfrm>
            <a:off x="5295450" y="239486"/>
            <a:ext cx="248067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Classifier:</a:t>
            </a:r>
          </a:p>
        </p:txBody>
      </p:sp>
    </p:spTree>
    <p:extLst>
      <p:ext uri="{BB962C8B-B14F-4D97-AF65-F5344CB8AC3E}">
        <p14:creationId xmlns:p14="http://schemas.microsoft.com/office/powerpoint/2010/main" val="4018914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13A163-DF09-C9D8-08F4-F3964672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71" y="868224"/>
            <a:ext cx="5442289" cy="17035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3B7A83-011D-5084-C432-9E662409840A}"/>
              </a:ext>
            </a:extLst>
          </p:cNvPr>
          <p:cNvSpPr/>
          <p:nvPr/>
        </p:nvSpPr>
        <p:spPr>
          <a:xfrm>
            <a:off x="6488229" y="2229394"/>
            <a:ext cx="387531" cy="2438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C5DA60-B6BA-B9CD-CCC9-3A87BC288331}"/>
              </a:ext>
            </a:extLst>
          </p:cNvPr>
          <p:cNvSpPr/>
          <p:nvPr/>
        </p:nvSpPr>
        <p:spPr>
          <a:xfrm>
            <a:off x="2396397" y="3041903"/>
            <a:ext cx="42855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your prediction?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BA1719-864B-3051-3CB8-AB5D950A1EF4}"/>
              </a:ext>
            </a:extLst>
          </p:cNvPr>
          <p:cNvCxnSpPr>
            <a:stCxn id="6" idx="0"/>
            <a:endCxn id="5" idx="1"/>
          </p:cNvCxnSpPr>
          <p:nvPr/>
        </p:nvCxnSpPr>
        <p:spPr>
          <a:xfrm flipV="1">
            <a:off x="4539196" y="2412274"/>
            <a:ext cx="1949033" cy="629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DB5ABCD-1834-0254-52A7-EEAD3BBD4C34}"/>
              </a:ext>
            </a:extLst>
          </p:cNvPr>
          <p:cNvSpPr/>
          <p:nvPr/>
        </p:nvSpPr>
        <p:spPr>
          <a:xfrm>
            <a:off x="5295450" y="239486"/>
            <a:ext cx="248067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Classifier:</a:t>
            </a:r>
          </a:p>
        </p:txBody>
      </p:sp>
    </p:spTree>
    <p:extLst>
      <p:ext uri="{BB962C8B-B14F-4D97-AF65-F5344CB8AC3E}">
        <p14:creationId xmlns:p14="http://schemas.microsoft.com/office/powerpoint/2010/main" val="30756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13A163-DF09-C9D8-08F4-F3964672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71" y="868224"/>
            <a:ext cx="5442289" cy="17035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E413B0-AF9B-0A66-DE9C-6CA060A13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630" y="2720046"/>
            <a:ext cx="3816399" cy="23523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072561-39F5-A760-40B1-A62765B8D174}"/>
              </a:ext>
            </a:extLst>
          </p:cNvPr>
          <p:cNvSpPr/>
          <p:nvPr/>
        </p:nvSpPr>
        <p:spPr>
          <a:xfrm>
            <a:off x="5295450" y="239486"/>
            <a:ext cx="248067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Classifier:</a:t>
            </a:r>
          </a:p>
        </p:txBody>
      </p:sp>
    </p:spTree>
    <p:extLst>
      <p:ext uri="{BB962C8B-B14F-4D97-AF65-F5344CB8AC3E}">
        <p14:creationId xmlns:p14="http://schemas.microsoft.com/office/powerpoint/2010/main" val="3800530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53679E-47DB-7ADB-A57B-9DF63BEDBC26}"/>
              </a:ext>
            </a:extLst>
          </p:cNvPr>
          <p:cNvSpPr txBox="1"/>
          <p:nvPr/>
        </p:nvSpPr>
        <p:spPr>
          <a:xfrm>
            <a:off x="200297" y="742294"/>
            <a:ext cx="8743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xample of creating a larger dataset and splitting it into training, validation, and test sets: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69C2B-B51D-781C-C0B3-8BEFB27C0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1246326"/>
            <a:ext cx="6827520" cy="36957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27BC78-CEB7-3FBA-B2CC-48699EF70942}"/>
              </a:ext>
            </a:extLst>
          </p:cNvPr>
          <p:cNvSpPr/>
          <p:nvPr/>
        </p:nvSpPr>
        <p:spPr>
          <a:xfrm>
            <a:off x="5091389" y="239486"/>
            <a:ext cx="288880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Training-validation-test split:</a:t>
            </a:r>
          </a:p>
        </p:txBody>
      </p:sp>
    </p:spTree>
    <p:extLst>
      <p:ext uri="{BB962C8B-B14F-4D97-AF65-F5344CB8AC3E}">
        <p14:creationId xmlns:p14="http://schemas.microsoft.com/office/powerpoint/2010/main" val="289547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53679E-47DB-7ADB-A57B-9DF63BEDBC26}"/>
              </a:ext>
            </a:extLst>
          </p:cNvPr>
          <p:cNvSpPr txBox="1"/>
          <p:nvPr/>
        </p:nvSpPr>
        <p:spPr>
          <a:xfrm>
            <a:off x="200297" y="742294"/>
            <a:ext cx="8743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xample of creating a larger dataset and splitting it into training, validation, and test sets: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96EA0-37B2-EAD3-6A75-45B9C83D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654" y="1220348"/>
            <a:ext cx="5267169" cy="37272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D10041-A1CA-BE27-7955-83822D7340EE}"/>
              </a:ext>
            </a:extLst>
          </p:cNvPr>
          <p:cNvSpPr/>
          <p:nvPr/>
        </p:nvSpPr>
        <p:spPr>
          <a:xfrm>
            <a:off x="5091389" y="239486"/>
            <a:ext cx="288880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Training-validation-test split:</a:t>
            </a:r>
          </a:p>
        </p:txBody>
      </p:sp>
    </p:spTree>
    <p:extLst>
      <p:ext uri="{BB962C8B-B14F-4D97-AF65-F5344CB8AC3E}">
        <p14:creationId xmlns:p14="http://schemas.microsoft.com/office/powerpoint/2010/main" val="3049487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80AC0D-02BB-B5F2-81D4-5F284DC6C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52" y="1866164"/>
            <a:ext cx="5043080" cy="3144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6B194F-F6A0-D832-6234-AFA9B8694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23" y="837023"/>
            <a:ext cx="5986337" cy="10291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A9168C-9B4F-65A2-E334-0440C0967598}"/>
              </a:ext>
            </a:extLst>
          </p:cNvPr>
          <p:cNvSpPr/>
          <p:nvPr/>
        </p:nvSpPr>
        <p:spPr>
          <a:xfrm>
            <a:off x="5091389" y="239486"/>
            <a:ext cx="288880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Training-validation-test split:</a:t>
            </a:r>
          </a:p>
        </p:txBody>
      </p:sp>
    </p:spTree>
    <p:extLst>
      <p:ext uri="{BB962C8B-B14F-4D97-AF65-F5344CB8AC3E}">
        <p14:creationId xmlns:p14="http://schemas.microsoft.com/office/powerpoint/2010/main" val="2014263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D9904-FEA7-0A04-6C1D-BC7AC4B94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769" y="880535"/>
            <a:ext cx="4817266" cy="40626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FA347A-B8E5-F232-0D2E-41CB80576411}"/>
              </a:ext>
            </a:extLst>
          </p:cNvPr>
          <p:cNvSpPr/>
          <p:nvPr/>
        </p:nvSpPr>
        <p:spPr>
          <a:xfrm>
            <a:off x="4379401" y="239486"/>
            <a:ext cx="431278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Training-validation-test split- Decision Tree:</a:t>
            </a:r>
          </a:p>
        </p:txBody>
      </p:sp>
    </p:spTree>
    <p:extLst>
      <p:ext uri="{BB962C8B-B14F-4D97-AF65-F5344CB8AC3E}">
        <p14:creationId xmlns:p14="http://schemas.microsoft.com/office/powerpoint/2010/main" val="630110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A96DA9-5116-115E-B07E-DC3A56FF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446" y="776310"/>
            <a:ext cx="3353651" cy="4505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03DD36-055B-8C52-77CC-FEE157BAB628}"/>
              </a:ext>
            </a:extLst>
          </p:cNvPr>
          <p:cNvSpPr/>
          <p:nvPr/>
        </p:nvSpPr>
        <p:spPr>
          <a:xfrm>
            <a:off x="6065144" y="239486"/>
            <a:ext cx="94128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Outline: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FB9D9-05A1-7B8D-6CF7-C0292127C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97" y="964510"/>
            <a:ext cx="2651813" cy="3604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20CBC9-D021-E9A9-0883-8610B8464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191" y="1166948"/>
            <a:ext cx="5524380" cy="346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96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9DF0D7-6967-F02B-F104-42F6FA9E5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812" y="1045028"/>
            <a:ext cx="4952246" cy="36238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893E7B-A692-9ABA-AF7D-273FF7109172}"/>
              </a:ext>
            </a:extLst>
          </p:cNvPr>
          <p:cNvSpPr/>
          <p:nvPr/>
        </p:nvSpPr>
        <p:spPr>
          <a:xfrm>
            <a:off x="4379401" y="239486"/>
            <a:ext cx="431278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Training-validation-test split- Decision Tree:</a:t>
            </a:r>
          </a:p>
        </p:txBody>
      </p:sp>
    </p:spTree>
    <p:extLst>
      <p:ext uri="{BB962C8B-B14F-4D97-AF65-F5344CB8AC3E}">
        <p14:creationId xmlns:p14="http://schemas.microsoft.com/office/powerpoint/2010/main" val="333108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450891-9B3D-269C-1E72-5A366429D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359" y="1593667"/>
            <a:ext cx="4448641" cy="2100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64214C-EA91-FF72-020E-2A3406988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84" y="1132115"/>
            <a:ext cx="4184158" cy="28008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DB8627-AC25-5FE3-DAC9-EE418D3233FB}"/>
              </a:ext>
            </a:extLst>
          </p:cNvPr>
          <p:cNvSpPr/>
          <p:nvPr/>
        </p:nvSpPr>
        <p:spPr>
          <a:xfrm>
            <a:off x="5898441" y="239486"/>
            <a:ext cx="127470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Regression:</a:t>
            </a:r>
          </a:p>
        </p:txBody>
      </p:sp>
    </p:spTree>
    <p:extLst>
      <p:ext uri="{BB962C8B-B14F-4D97-AF65-F5344CB8AC3E}">
        <p14:creationId xmlns:p14="http://schemas.microsoft.com/office/powerpoint/2010/main" val="1331873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9303B7-7649-B958-4EF8-EF80A247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278" y="1569654"/>
            <a:ext cx="4405689" cy="2004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1B858E-95B3-BC76-2200-BDDF06EA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60" y="1018296"/>
            <a:ext cx="4362518" cy="29973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86E456-5DD7-78D9-8086-2E9D06D1C6BE}"/>
              </a:ext>
            </a:extLst>
          </p:cNvPr>
          <p:cNvSpPr/>
          <p:nvPr/>
        </p:nvSpPr>
        <p:spPr>
          <a:xfrm>
            <a:off x="4511103" y="239486"/>
            <a:ext cx="404937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Training-validation-test split- Regression:</a:t>
            </a:r>
          </a:p>
        </p:txBody>
      </p:sp>
    </p:spTree>
    <p:extLst>
      <p:ext uri="{BB962C8B-B14F-4D97-AF65-F5344CB8AC3E}">
        <p14:creationId xmlns:p14="http://schemas.microsoft.com/office/powerpoint/2010/main" val="136337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862076-EF19-D3FB-5CE3-1CCC996C9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75" y="1096976"/>
            <a:ext cx="7724503" cy="27280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55B689-079A-BE9B-1319-519EBDC1DB81}"/>
              </a:ext>
            </a:extLst>
          </p:cNvPr>
          <p:cNvSpPr/>
          <p:nvPr/>
        </p:nvSpPr>
        <p:spPr>
          <a:xfrm>
            <a:off x="5779818" y="239486"/>
            <a:ext cx="151195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</a:t>
            </a:r>
          </a:p>
        </p:txBody>
      </p:sp>
    </p:spTree>
    <p:extLst>
      <p:ext uri="{BB962C8B-B14F-4D97-AF65-F5344CB8AC3E}">
        <p14:creationId xmlns:p14="http://schemas.microsoft.com/office/powerpoint/2010/main" val="1041966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A90B0-8C8C-877F-D9BB-8216972B9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17" y="762429"/>
            <a:ext cx="5951574" cy="39064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06C3C5-F8E8-466D-1B8D-F6DB8CCC55DA}"/>
              </a:ext>
            </a:extLst>
          </p:cNvPr>
          <p:cNvSpPr/>
          <p:nvPr/>
        </p:nvSpPr>
        <p:spPr>
          <a:xfrm>
            <a:off x="5779820" y="239486"/>
            <a:ext cx="151195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Other metrics:</a:t>
            </a:r>
          </a:p>
        </p:txBody>
      </p:sp>
    </p:spTree>
    <p:extLst>
      <p:ext uri="{BB962C8B-B14F-4D97-AF65-F5344CB8AC3E}">
        <p14:creationId xmlns:p14="http://schemas.microsoft.com/office/powerpoint/2010/main" val="4067466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007B3-530B-DD3B-DD1C-9159A706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67" y="718457"/>
            <a:ext cx="4041128" cy="2955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224995-3CC7-4891-D142-7CCFD8AF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71" y="3633668"/>
            <a:ext cx="3154069" cy="1509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F9232-C06E-D2B7-630B-D38E45C65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436" y="0"/>
            <a:ext cx="4384564" cy="2842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78F5D7-2656-50A7-A4E3-AEDDFC041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349" y="2842772"/>
            <a:ext cx="4300651" cy="223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61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325BF3-8109-0265-612F-3E135903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234" y="2290596"/>
            <a:ext cx="3145360" cy="2786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CF3962-A48E-740B-1397-830C44369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008" y="2290596"/>
            <a:ext cx="2840992" cy="2852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E37D1C-EAEC-78D7-8BC5-59FC60A17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98" y="853469"/>
            <a:ext cx="3362736" cy="2603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A19810-C6A6-E719-F4DF-C8C0A3BA9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11" y="3475636"/>
            <a:ext cx="2649710" cy="15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50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F38267-19CB-E885-948C-6A1CCC676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6" y="883139"/>
            <a:ext cx="6892834" cy="365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87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BFA64E-F724-A6DB-CCE9-61C7E6CF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872" y="1483138"/>
            <a:ext cx="5003128" cy="2778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341034-E699-8E96-4048-3F503A08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61" y="1483138"/>
            <a:ext cx="4054581" cy="2518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A8B842-AE14-9057-EECE-94B875D5E26F}"/>
              </a:ext>
            </a:extLst>
          </p:cNvPr>
          <p:cNvSpPr txBox="1"/>
          <p:nvPr/>
        </p:nvSpPr>
        <p:spPr>
          <a:xfrm>
            <a:off x="204651" y="882327"/>
            <a:ext cx="5847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Breast Cancer Wisconsin (Diagnostic) dataset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00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246AE-17F1-F8E6-9293-C435D2AFF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484" y="753562"/>
            <a:ext cx="5431516" cy="3884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FF093F-890E-E768-E5C8-51262D3C2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33" y="1288868"/>
            <a:ext cx="3579051" cy="27345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873FF2-2076-9C59-EC7E-79CC518A5681}"/>
              </a:ext>
            </a:extLst>
          </p:cNvPr>
          <p:cNvSpPr/>
          <p:nvPr/>
        </p:nvSpPr>
        <p:spPr>
          <a:xfrm>
            <a:off x="4397743" y="239486"/>
            <a:ext cx="427610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Tunning Hyperparameters on Validation set:</a:t>
            </a:r>
          </a:p>
        </p:txBody>
      </p:sp>
    </p:spTree>
    <p:extLst>
      <p:ext uri="{BB962C8B-B14F-4D97-AF65-F5344CB8AC3E}">
        <p14:creationId xmlns:p14="http://schemas.microsoft.com/office/powerpoint/2010/main" val="1030620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CE0348-246B-E6A5-762F-BA7BE0F6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5" y="752250"/>
            <a:ext cx="3295819" cy="16447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72A8FF-70F8-07E5-6C7F-4A01BF4F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219" y="1255494"/>
            <a:ext cx="4192880" cy="3070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B6CD3A-2785-A898-B208-46E1870EA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81" y="2307387"/>
            <a:ext cx="3708591" cy="1543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E0B940-72BC-6C72-B64D-5FEE2F121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81" y="3838771"/>
            <a:ext cx="3010055" cy="11049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DF3119-E543-2DCC-D963-A31D4A50F0B2}"/>
              </a:ext>
            </a:extLst>
          </p:cNvPr>
          <p:cNvSpPr/>
          <p:nvPr/>
        </p:nvSpPr>
        <p:spPr>
          <a:xfrm>
            <a:off x="5157843" y="239486"/>
            <a:ext cx="275588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Labeled vs Unlabeled Data:</a:t>
            </a:r>
          </a:p>
        </p:txBody>
      </p:sp>
    </p:spTree>
    <p:extLst>
      <p:ext uri="{BB962C8B-B14F-4D97-AF65-F5344CB8AC3E}">
        <p14:creationId xmlns:p14="http://schemas.microsoft.com/office/powerpoint/2010/main" val="2190025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66DD2-3723-AA9A-B6E5-D21F2632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89" y="998123"/>
            <a:ext cx="5552880" cy="33354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705049-B641-ED6E-D282-C9C930E74F56}"/>
              </a:ext>
            </a:extLst>
          </p:cNvPr>
          <p:cNvSpPr/>
          <p:nvPr/>
        </p:nvSpPr>
        <p:spPr>
          <a:xfrm>
            <a:off x="4379401" y="239486"/>
            <a:ext cx="431278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Training-validation-test split- Decision Tree:</a:t>
            </a:r>
          </a:p>
        </p:txBody>
      </p:sp>
    </p:spTree>
    <p:extLst>
      <p:ext uri="{BB962C8B-B14F-4D97-AF65-F5344CB8AC3E}">
        <p14:creationId xmlns:p14="http://schemas.microsoft.com/office/powerpoint/2010/main" val="1936595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2ADFD0C-3BE4-F295-FB80-176473C95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18" y="0"/>
            <a:ext cx="6825751" cy="511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375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AE1A7-7985-3400-3868-4CC7201F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75" y="811241"/>
            <a:ext cx="6167194" cy="39534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3A2B44-279C-2F1B-7623-5B646C1DFC6D}"/>
              </a:ext>
            </a:extLst>
          </p:cNvPr>
          <p:cNvSpPr/>
          <p:nvPr/>
        </p:nvSpPr>
        <p:spPr>
          <a:xfrm>
            <a:off x="4379403" y="239486"/>
            <a:ext cx="431278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Training-validation-test split- Decision Tree:</a:t>
            </a:r>
          </a:p>
        </p:txBody>
      </p:sp>
    </p:spTree>
    <p:extLst>
      <p:ext uri="{BB962C8B-B14F-4D97-AF65-F5344CB8AC3E}">
        <p14:creationId xmlns:p14="http://schemas.microsoft.com/office/powerpoint/2010/main" val="2364369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320E86-0727-62AA-C9F1-3E6181DD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8" y="931485"/>
            <a:ext cx="3866186" cy="3083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9F8989-B939-FA2C-D2A6-3868CFBC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145" y="1058091"/>
            <a:ext cx="4972127" cy="3432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2E68D3-2123-1FA1-3C0F-2AE1D4887A62}"/>
              </a:ext>
            </a:extLst>
          </p:cNvPr>
          <p:cNvSpPr txBox="1"/>
          <p:nvPr/>
        </p:nvSpPr>
        <p:spPr>
          <a:xfrm>
            <a:off x="54728" y="4015408"/>
            <a:ext cx="42037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stands for Area Under the ROC Curve. It is a commonly used metric for evaluating the performance of binary classification models. The ROC curve (Receiver Operating Characteristic curve) is a graphical representation of the model's performance across various classification thresholds.</a:t>
            </a:r>
          </a:p>
        </p:txBody>
      </p:sp>
    </p:spTree>
    <p:extLst>
      <p:ext uri="{BB962C8B-B14F-4D97-AF65-F5344CB8AC3E}">
        <p14:creationId xmlns:p14="http://schemas.microsoft.com/office/powerpoint/2010/main" val="2149590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EB5955-5386-16DF-E17E-4D1C8D5DDBD3}"/>
              </a:ext>
            </a:extLst>
          </p:cNvPr>
          <p:cNvSpPr txBox="1"/>
          <p:nvPr/>
        </p:nvSpPr>
        <p:spPr>
          <a:xfrm>
            <a:off x="187235" y="1009756"/>
            <a:ext cx="88609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is a good metric for several reasons: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insensitive to class imbalance: AUC is unaffected by the imbalance in the distribution of positive and negative examples in the dataset. This makes it a suitable metric when dealing with imbalanced datasets.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robust to changes in the decision threshold: AUC measures the model's performance across all possible decision thresholds, making it less sensitive to the specific threshold chosen for classification.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measures the overall ranking quality: AUC takes into account the model's ability to correctly rank examples, rather than just the accuracy of individual predictions. It provides a holistic view of the model's discriminatory power.</a:t>
            </a:r>
          </a:p>
        </p:txBody>
      </p:sp>
    </p:spTree>
    <p:extLst>
      <p:ext uri="{BB962C8B-B14F-4D97-AF65-F5344CB8AC3E}">
        <p14:creationId xmlns:p14="http://schemas.microsoft.com/office/powerpoint/2010/main" val="2347144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4A0C23-E51B-C1DF-469A-B49B740F2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081" y="904321"/>
            <a:ext cx="4846084" cy="3655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8D97D5-599B-C184-23BC-0A3A7BFB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64" y="809898"/>
            <a:ext cx="3859320" cy="3009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C890EC-3347-C4BD-5F21-65FE9EFE4033}"/>
              </a:ext>
            </a:extLst>
          </p:cNvPr>
          <p:cNvSpPr/>
          <p:nvPr/>
        </p:nvSpPr>
        <p:spPr>
          <a:xfrm>
            <a:off x="5648378" y="239486"/>
            <a:ext cx="177484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27EA3F-8DC4-5EC6-6E42-E3016860D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0" y="3984172"/>
            <a:ext cx="4108628" cy="94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8333D4-4158-7246-33CC-7DB2DEE2F7AB}"/>
              </a:ext>
            </a:extLst>
          </p:cNvPr>
          <p:cNvSpPr txBox="1"/>
          <p:nvPr/>
        </p:nvSpPr>
        <p:spPr>
          <a:xfrm>
            <a:off x="929024" y="4881890"/>
            <a:ext cx="31335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https://commons.wikimedia.org/wiki/File:KfoldCV.gif</a:t>
            </a:r>
          </a:p>
        </p:txBody>
      </p:sp>
    </p:spTree>
    <p:extLst>
      <p:ext uri="{BB962C8B-B14F-4D97-AF65-F5344CB8AC3E}">
        <p14:creationId xmlns:p14="http://schemas.microsoft.com/office/powerpoint/2010/main" val="927964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B6FB1-531F-BFEC-0A4B-8C5058643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163" y="2409835"/>
            <a:ext cx="3362813" cy="224479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B0A35CA-E0D5-6798-4F6A-AC1D5E388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9" y="691471"/>
            <a:ext cx="5020899" cy="445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E318FB-E1B4-A0B1-2B4F-9E875973C72D}"/>
              </a:ext>
            </a:extLst>
          </p:cNvPr>
          <p:cNvSpPr txBox="1"/>
          <p:nvPr/>
        </p:nvSpPr>
        <p:spPr>
          <a:xfrm>
            <a:off x="5184255" y="395743"/>
            <a:ext cx="395974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Iris dataset: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classification tasks and benchmarking different algorithms.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measurements of four features of Iris flowers: sepal length, sepal width, petal length, and petal width.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Consists of three different species of Iris flowers: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setosa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versicolor, and virginica.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species has 50 samples, making a total of 150 samples in the dataset.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sample is represented by a row of data with the four feature measurements.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is typically to classify or predict the species of an Iris flower based on its feature measurements.</a:t>
            </a:r>
          </a:p>
        </p:txBody>
      </p:sp>
    </p:spTree>
    <p:extLst>
      <p:ext uri="{BB962C8B-B14F-4D97-AF65-F5344CB8AC3E}">
        <p14:creationId xmlns:p14="http://schemas.microsoft.com/office/powerpoint/2010/main" val="1615417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39C87A-D202-9E8D-965E-8C326337345D}"/>
              </a:ext>
            </a:extLst>
          </p:cNvPr>
          <p:cNvSpPr txBox="1"/>
          <p:nvPr/>
        </p:nvSpPr>
        <p:spPr>
          <a:xfrm>
            <a:off x="169816" y="726781"/>
            <a:ext cx="8107680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5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Machines (SVM):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SVM aims to find the best hyperplane that separates the data points of different classes with the largest possible margin.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a binary classification algorithm but can be extended to handle multi-class classification problems.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SVM works by mapping the input data into a higher-dimensional feature space and finding an optimal hyperplane that maximally separates the classes.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points closest to the hyperplane are called support vectors, which are crucial in defining the decision boundary.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SVM can handle both linearly separable and non-linearly separable data through the use of different kernel functions.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Common kernel functions include linear, polynomial, and radial basis function (RBF).</a:t>
            </a:r>
          </a:p>
          <a:p>
            <a:pPr algn="l"/>
            <a:endParaRPr lang="en-US" sz="105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onvergence of the SVM decision boundary">
            <a:extLst>
              <a:ext uri="{FF2B5EF4-FFF2-40B4-BE49-F238E27FC236}">
                <a16:creationId xmlns:a16="http://schemas.microsoft.com/office/drawing/2014/main" id="{6FC77920-08C0-592E-0A7A-F62E35758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180" y="2136506"/>
            <a:ext cx="2352764" cy="235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7B837-EDBF-5CA8-C54C-85C0E0ED7C39}"/>
              </a:ext>
            </a:extLst>
          </p:cNvPr>
          <p:cNvSpPr txBox="1"/>
          <p:nvPr/>
        </p:nvSpPr>
        <p:spPr>
          <a:xfrm>
            <a:off x="3988526" y="4416719"/>
            <a:ext cx="34094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https://torchbearer.readthedocs.io/en/0.1.7/examples/svm_linear.html</a:t>
            </a:r>
          </a:p>
        </p:txBody>
      </p:sp>
      <p:pic>
        <p:nvPicPr>
          <p:cNvPr id="2052" name="Picture 4" descr="SVM with polynomial kernel visualization svm, polynomial, linear, science, statistics, mathmatics, learning GIF">
            <a:extLst>
              <a:ext uri="{FF2B5EF4-FFF2-40B4-BE49-F238E27FC236}">
                <a16:creationId xmlns:a16="http://schemas.microsoft.com/office/drawing/2014/main" id="{033394F1-2A0D-21D2-1D27-3F492A1E0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35" y="2331162"/>
            <a:ext cx="2546791" cy="191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E1D617-DF5F-93D8-A4DD-455CA8816AB5}"/>
              </a:ext>
            </a:extLst>
          </p:cNvPr>
          <p:cNvSpPr txBox="1"/>
          <p:nvPr/>
        </p:nvSpPr>
        <p:spPr>
          <a:xfrm>
            <a:off x="1352370" y="4417109"/>
            <a:ext cx="18679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https://gfycat.com/gifs/search/svm</a:t>
            </a:r>
          </a:p>
        </p:txBody>
      </p:sp>
    </p:spTree>
    <p:extLst>
      <p:ext uri="{BB962C8B-B14F-4D97-AF65-F5344CB8AC3E}">
        <p14:creationId xmlns:p14="http://schemas.microsoft.com/office/powerpoint/2010/main" val="1885838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4B391-352D-A6BC-5E51-C4817F9FC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202" y="890180"/>
            <a:ext cx="5169775" cy="3578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34F207-93C6-1630-F4A8-B87B9A82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15" y="1147132"/>
            <a:ext cx="3631102" cy="26813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A6A2CB-3C69-9F80-0836-9DFD013E43FC}"/>
              </a:ext>
            </a:extLst>
          </p:cNvPr>
          <p:cNvSpPr/>
          <p:nvPr/>
        </p:nvSpPr>
        <p:spPr>
          <a:xfrm>
            <a:off x="5872795" y="239486"/>
            <a:ext cx="132600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SVM-OVO:</a:t>
            </a:r>
          </a:p>
        </p:txBody>
      </p:sp>
    </p:spTree>
    <p:extLst>
      <p:ext uri="{BB962C8B-B14F-4D97-AF65-F5344CB8AC3E}">
        <p14:creationId xmlns:p14="http://schemas.microsoft.com/office/powerpoint/2010/main" val="3381960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E85B5-53FD-0F6B-5512-E4BD5A41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471" y="706051"/>
            <a:ext cx="4585570" cy="3901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9ABEF-62DC-6C03-C0F3-B961164E9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16" y="1127760"/>
            <a:ext cx="4167552" cy="320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08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CE0348-246B-E6A5-762F-BA7BE0F6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5" y="752250"/>
            <a:ext cx="3295819" cy="16447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3CED37-11BB-1D32-B8A8-1EE3EE5BB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" y="2471802"/>
            <a:ext cx="3784795" cy="1841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74AE83-7546-B8E0-325B-7E9EF264E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881" y="1669811"/>
            <a:ext cx="4578720" cy="18038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6271CB-D57B-0449-1126-9468B883704C}"/>
              </a:ext>
            </a:extLst>
          </p:cNvPr>
          <p:cNvSpPr/>
          <p:nvPr/>
        </p:nvSpPr>
        <p:spPr>
          <a:xfrm>
            <a:off x="5157843" y="239486"/>
            <a:ext cx="275588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Labeled vs Unlabeled Data:</a:t>
            </a:r>
          </a:p>
        </p:txBody>
      </p:sp>
    </p:spTree>
    <p:extLst>
      <p:ext uri="{BB962C8B-B14F-4D97-AF65-F5344CB8AC3E}">
        <p14:creationId xmlns:p14="http://schemas.microsoft.com/office/powerpoint/2010/main" val="2577067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38DC4-6D90-45C5-8E55-412C36A37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409" y="590548"/>
            <a:ext cx="4817923" cy="4073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FFEC0F-1221-18D7-303A-F7D63992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52" y="1001485"/>
            <a:ext cx="3575708" cy="354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1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82A6B5-5F41-0A33-A6B8-C9E36EE4D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62" y="666876"/>
            <a:ext cx="5192585" cy="3941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CF0E1-8EA7-AB6F-6918-183C14286531}"/>
              </a:ext>
            </a:extLst>
          </p:cNvPr>
          <p:cNvSpPr txBox="1"/>
          <p:nvPr/>
        </p:nvSpPr>
        <p:spPr>
          <a:xfrm>
            <a:off x="0" y="4608595"/>
            <a:ext cx="62745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8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Rezapour M, Niazi MKK, Gurcan MN. Machine learning-based analytics of the impact of the Covid-19 pandemic on alcohol consumption habit changes among United States healthcare workers. Sci Rep. 2023 Apr 12;13(1):6003. </a:t>
            </a:r>
            <a:r>
              <a:rPr lang="en-US" sz="800" b="0" i="0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8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10.1038/s41598-023-33222-y. Erratum in: Sci Rep. 2023 Apr 26;13(1):6818. PMID: 37046069; PMCID: PMC10092930.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859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701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5774" y="870461"/>
            <a:ext cx="6424612" cy="276999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 a Machine Learning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469" y="1260707"/>
            <a:ext cx="2924748" cy="33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76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734" y="829820"/>
            <a:ext cx="6424612" cy="276999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 Predict the price of Houses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224" y="1253934"/>
            <a:ext cx="4479978" cy="314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8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9369" y="711287"/>
            <a:ext cx="6424612" cy="276999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 of Data</a:t>
            </a:r>
          </a:p>
        </p:txBody>
      </p:sp>
      <p:sp>
        <p:nvSpPr>
          <p:cNvPr id="3" name="Oval 2"/>
          <p:cNvSpPr/>
          <p:nvPr/>
        </p:nvSpPr>
        <p:spPr>
          <a:xfrm>
            <a:off x="541768" y="1553324"/>
            <a:ext cx="2156723" cy="134120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Scraping from Internet Source</a:t>
            </a:r>
          </a:p>
        </p:txBody>
      </p:sp>
      <p:sp>
        <p:nvSpPr>
          <p:cNvPr id="8" name="Oval 7"/>
          <p:cNvSpPr/>
          <p:nvPr/>
        </p:nvSpPr>
        <p:spPr>
          <a:xfrm>
            <a:off x="6177709" y="1553324"/>
            <a:ext cx="2119935" cy="1284647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Databases</a:t>
            </a:r>
          </a:p>
        </p:txBody>
      </p:sp>
      <p:sp>
        <p:nvSpPr>
          <p:cNvPr id="9" name="Oval 8"/>
          <p:cNvSpPr/>
          <p:nvPr/>
        </p:nvSpPr>
        <p:spPr>
          <a:xfrm>
            <a:off x="3282894" y="3141120"/>
            <a:ext cx="2385850" cy="1236017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Publicly available repositories</a:t>
            </a:r>
          </a:p>
        </p:txBody>
      </p:sp>
      <p:sp>
        <p:nvSpPr>
          <p:cNvPr id="10" name="Oval 9"/>
          <p:cNvSpPr/>
          <p:nvPr/>
        </p:nvSpPr>
        <p:spPr>
          <a:xfrm>
            <a:off x="3381692" y="1605917"/>
            <a:ext cx="2156723" cy="1236017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Sources of Data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H="1" flipV="1">
            <a:off x="2732531" y="2223925"/>
            <a:ext cx="6491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468675" y="2874449"/>
            <a:ext cx="7144" cy="234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stCxn id="10" idx="6"/>
          </p:cNvCxnSpPr>
          <p:nvPr/>
        </p:nvCxnSpPr>
        <p:spPr>
          <a:xfrm flipV="1">
            <a:off x="5538415" y="2223925"/>
            <a:ext cx="60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577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1E1-3708-3FD2-9B2A-ADB163FE1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481" y="1229447"/>
            <a:ext cx="7027382" cy="276999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Overview of Housing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A0186-02A0-87E2-6AD6-063DFBBE6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481" y="1787371"/>
            <a:ext cx="6424612" cy="7232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Consists of 14 features i.e., crime rate, proportion of businesses, distance to major centers, 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Variable: median value of owner-occupied homes in $1000s.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9C5E34-70F8-88F4-D811-AA222A7D12BA}"/>
              </a:ext>
            </a:extLst>
          </p:cNvPr>
          <p:cNvGraphicFramePr>
            <a:graphicFrameLocks noGrp="1"/>
          </p:cNvGraphicFramePr>
          <p:nvPr/>
        </p:nvGraphicFramePr>
        <p:xfrm>
          <a:off x="1930400" y="2567285"/>
          <a:ext cx="5283200" cy="225494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01549">
                  <a:extLst>
                    <a:ext uri="{9D8B030D-6E8A-4147-A177-3AD203B41FA5}">
                      <a16:colId xmlns:a16="http://schemas.microsoft.com/office/drawing/2014/main" val="318204705"/>
                    </a:ext>
                  </a:extLst>
                </a:gridCol>
                <a:gridCol w="4381651">
                  <a:extLst>
                    <a:ext uri="{9D8B030D-6E8A-4147-A177-3AD203B41FA5}">
                      <a16:colId xmlns:a16="http://schemas.microsoft.com/office/drawing/2014/main" val="2136897210"/>
                    </a:ext>
                  </a:extLst>
                </a:gridCol>
              </a:tblGrid>
              <a:tr h="350231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078555"/>
                  </a:ext>
                </a:extLst>
              </a:tr>
              <a:tr h="350231">
                <a:tc>
                  <a:txBody>
                    <a:bodyPr/>
                    <a:lstStyle/>
                    <a:p>
                      <a:pPr fontAlgn="base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proportion of residential land zoned for lots over 25,000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sq.ft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056618"/>
                  </a:ext>
                </a:extLst>
              </a:tr>
              <a:tr h="210138">
                <a:tc>
                  <a:txBody>
                    <a:bodyPr/>
                    <a:lstStyle/>
                    <a:p>
                      <a:r>
                        <a:rPr lang="en-US" sz="1200" dirty="0"/>
                        <a:t>INDUS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proportion of non-retail business acres per town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46925"/>
                  </a:ext>
                </a:extLst>
              </a:tr>
              <a:tr h="350231">
                <a:tc>
                  <a:txBody>
                    <a:bodyPr/>
                    <a:lstStyle/>
                    <a:p>
                      <a:pPr fontAlgn="base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Distance to Charles River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421528"/>
                  </a:ext>
                </a:extLst>
              </a:tr>
              <a:tr h="210138">
                <a:tc>
                  <a:txBody>
                    <a:bodyPr/>
                    <a:lstStyle/>
                    <a:p>
                      <a:pPr fontAlgn="base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nitric oxides concentration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576238"/>
                  </a:ext>
                </a:extLst>
              </a:tr>
              <a:tr h="210138">
                <a:tc>
                  <a:txBody>
                    <a:bodyPr/>
                    <a:lstStyle/>
                    <a:p>
                      <a:pPr fontAlgn="base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number of rooms per dwelling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101266"/>
                  </a:ext>
                </a:extLst>
              </a:tr>
              <a:tr h="210138">
                <a:tc>
                  <a:txBody>
                    <a:bodyPr/>
                    <a:lstStyle/>
                    <a:p>
                      <a:pPr fontAlgn="base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proportion of owner-occupied units built prior to 1940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158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4651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51EB-F2FF-C64C-33AA-B66A2B134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481" y="1229447"/>
            <a:ext cx="6424612" cy="276999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Features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5ECC39C-1DA9-E48E-1D38-6651D9DBB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367413"/>
              </p:ext>
            </p:extLst>
          </p:nvPr>
        </p:nvGraphicFramePr>
        <p:xfrm>
          <a:off x="1865207" y="1921067"/>
          <a:ext cx="5283200" cy="192610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01549">
                  <a:extLst>
                    <a:ext uri="{9D8B030D-6E8A-4147-A177-3AD203B41FA5}">
                      <a16:colId xmlns:a16="http://schemas.microsoft.com/office/drawing/2014/main" val="992486527"/>
                    </a:ext>
                  </a:extLst>
                </a:gridCol>
                <a:gridCol w="4381651">
                  <a:extLst>
                    <a:ext uri="{9D8B030D-6E8A-4147-A177-3AD203B41FA5}">
                      <a16:colId xmlns:a16="http://schemas.microsoft.com/office/drawing/2014/main" val="718558992"/>
                    </a:ext>
                  </a:extLst>
                </a:gridCol>
              </a:tblGrid>
              <a:tr h="280185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196376"/>
                  </a:ext>
                </a:extLst>
              </a:tr>
              <a:tr h="210138">
                <a:tc>
                  <a:txBody>
                    <a:bodyPr/>
                    <a:lstStyle/>
                    <a:p>
                      <a:pPr fontAlgn="base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weighted distances to ﬁve Boston employment centers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70022"/>
                  </a:ext>
                </a:extLst>
              </a:tr>
              <a:tr h="210138">
                <a:tc>
                  <a:txBody>
                    <a:bodyPr/>
                    <a:lstStyle/>
                    <a:p>
                      <a:pPr fontAlgn="base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 of accessibility to radial highways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8804"/>
                  </a:ext>
                </a:extLst>
              </a:tr>
              <a:tr h="210138">
                <a:tc>
                  <a:txBody>
                    <a:bodyPr/>
                    <a:lstStyle/>
                    <a:p>
                      <a:pPr fontAlgn="base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full-value property-tax rate per $10,000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226394"/>
                  </a:ext>
                </a:extLst>
              </a:tr>
              <a:tr h="210138">
                <a:tc>
                  <a:txBody>
                    <a:bodyPr/>
                    <a:lstStyle/>
                    <a:p>
                      <a:pPr fontAlgn="base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pupil-teacher ratio by town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477267"/>
                  </a:ext>
                </a:extLst>
              </a:tr>
              <a:tr h="210138">
                <a:tc>
                  <a:txBody>
                    <a:bodyPr/>
                    <a:lstStyle/>
                    <a:p>
                      <a:pPr fontAlgn="base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lower status of the population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386926"/>
                  </a:ext>
                </a:extLst>
              </a:tr>
              <a:tr h="2101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value of owner-occupied homes in $1000s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958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4255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02134-90F8-59DE-FE49-30AD8FBAF4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Training, and Testing sets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50CE3-B635-E757-AA24-B94818B71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480" y="1787370"/>
            <a:ext cx="6424611" cy="446276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2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process that allows you to simulate how your model performs on new/unseen data.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2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ratio: 70:15:15.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60807-B234-9078-99EA-17608528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19" y="2418312"/>
            <a:ext cx="4402628" cy="270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6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3481" y="1229447"/>
            <a:ext cx="6424612" cy="276999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Normalization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81" y="2232660"/>
            <a:ext cx="4481171" cy="2240586"/>
          </a:xfrm>
          <a:prstGeom prst="rect">
            <a:avLst/>
          </a:prstGeom>
        </p:spPr>
      </p:pic>
      <p:cxnSp>
        <p:nvCxnSpPr>
          <p:cNvPr id="13" name="Elbow Connector 12"/>
          <p:cNvCxnSpPr/>
          <p:nvPr/>
        </p:nvCxnSpPr>
        <p:spPr>
          <a:xfrm flipV="1">
            <a:off x="4122420" y="1798320"/>
            <a:ext cx="2026920" cy="43434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1341120" y="1798320"/>
            <a:ext cx="4808220" cy="434340"/>
          </a:xfrm>
          <a:prstGeom prst="bentConnector3">
            <a:avLst>
              <a:gd name="adj1" fmla="val -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23173" y="1516380"/>
            <a:ext cx="2529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attributes TAX, CRIM are generally considered as equally important, but their scales are different and TAX might take higher priority over other attributes</a:t>
            </a:r>
          </a:p>
        </p:txBody>
      </p:sp>
    </p:spTree>
    <p:extLst>
      <p:ext uri="{BB962C8B-B14F-4D97-AF65-F5344CB8AC3E}">
        <p14:creationId xmlns:p14="http://schemas.microsoft.com/office/powerpoint/2010/main" val="1452387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BBA6A90-988D-8B69-7195-ABC87C5EB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319" y="822960"/>
            <a:ext cx="3714788" cy="38285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D154B8-A78C-A597-BE21-CA2F9D5D7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3" y="1817235"/>
            <a:ext cx="5442289" cy="170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52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5637-86A6-DEA9-EF49-1783DB9AD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707" y="884007"/>
            <a:ext cx="6424612" cy="276999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Data Normalization</a:t>
            </a:r>
          </a:p>
        </p:txBody>
      </p:sp>
      <p:pic>
        <p:nvPicPr>
          <p:cNvPr id="20" name="Picture 19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6E70CC6-565A-2BF8-A529-A5F84E029B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840" y="1976284"/>
            <a:ext cx="4492533" cy="252705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A8F1E3-AC7F-5CCA-158F-250537C81C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1583"/>
            <a:ext cx="4492533" cy="25270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1D3EE7-D11E-4352-4C73-6CB9E7BC2611}"/>
              </a:ext>
            </a:extLst>
          </p:cNvPr>
          <p:cNvSpPr txBox="1"/>
          <p:nvPr/>
        </p:nvSpPr>
        <p:spPr>
          <a:xfrm>
            <a:off x="1056707" y="1544320"/>
            <a:ext cx="2465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Normalization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E7E4DE-364F-03DE-2BD9-BC85954057F5}"/>
              </a:ext>
            </a:extLst>
          </p:cNvPr>
          <p:cNvSpPr txBox="1"/>
          <p:nvPr/>
        </p:nvSpPr>
        <p:spPr>
          <a:xfrm>
            <a:off x="5621869" y="1544320"/>
            <a:ext cx="2465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Normalization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762E68-A4FE-AA8D-A2A4-898AAB4F1D7F}"/>
                  </a:ext>
                </a:extLst>
              </p:cNvPr>
              <p:cNvSpPr txBox="1"/>
              <p:nvPr/>
            </p:nvSpPr>
            <p:spPr>
              <a:xfrm>
                <a:off x="1056707" y="3936327"/>
                <a:ext cx="24654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𝟑𝟏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𝟎𝟎𝟎𝟒</m:t>
                      </m:r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𝟎𝟎𝟎𝟏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762E68-A4FE-AA8D-A2A4-898AAB4F1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07" y="3936327"/>
                <a:ext cx="246542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12D670-07D6-8AF6-1556-EF3795082525}"/>
                  </a:ext>
                </a:extLst>
              </p:cNvPr>
              <p:cNvSpPr txBox="1"/>
              <p:nvPr/>
            </p:nvSpPr>
            <p:spPr>
              <a:xfrm>
                <a:off x="5753980" y="3936326"/>
                <a:ext cx="24654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𝟎𝟐𝟒</m:t>
                      </m:r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𝟎𝟕𝟑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12D670-07D6-8AF6-1556-EF3795082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980" y="3936326"/>
                <a:ext cx="246542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362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3481" y="1229447"/>
            <a:ext cx="6424612" cy="276999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Normalization Methods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3481" y="1787371"/>
            <a:ext cx="6424612" cy="2185214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Min-max Normalization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Z-score Normalization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22" y="2081337"/>
            <a:ext cx="2233470" cy="490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922" y="3136928"/>
            <a:ext cx="2288420" cy="63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798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090D-4DD9-D32C-D629-F43A44E46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481" y="1229447"/>
            <a:ext cx="6424612" cy="276999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Min-Max Normalization</a:t>
            </a:r>
          </a:p>
        </p:txBody>
      </p:sp>
      <p:pic>
        <p:nvPicPr>
          <p:cNvPr id="5" name="Picture 4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CCD85281-5D10-453E-2AF7-1A97DC803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03" y="1611264"/>
            <a:ext cx="5582768" cy="314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907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3481" y="1229447"/>
            <a:ext cx="6424612" cy="276999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</a:t>
            </a:r>
          </a:p>
        </p:txBody>
      </p:sp>
      <p:sp>
        <p:nvSpPr>
          <p:cNvPr id="3" name="Oval 2"/>
          <p:cNvSpPr/>
          <p:nvPr/>
        </p:nvSpPr>
        <p:spPr>
          <a:xfrm>
            <a:off x="675464" y="2015265"/>
            <a:ext cx="2156723" cy="123601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the rows</a:t>
            </a:r>
          </a:p>
        </p:txBody>
      </p:sp>
      <p:sp>
        <p:nvSpPr>
          <p:cNvPr id="8" name="Oval 7"/>
          <p:cNvSpPr/>
          <p:nvPr/>
        </p:nvSpPr>
        <p:spPr>
          <a:xfrm>
            <a:off x="6219322" y="2015265"/>
            <a:ext cx="1872943" cy="114773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Imputation using Nearest Neighbors !</a:t>
            </a:r>
          </a:p>
        </p:txBody>
      </p:sp>
      <p:sp>
        <p:nvSpPr>
          <p:cNvPr id="9" name="Oval 8"/>
          <p:cNvSpPr/>
          <p:nvPr/>
        </p:nvSpPr>
        <p:spPr>
          <a:xfrm>
            <a:off x="3396593" y="3562069"/>
            <a:ext cx="2156723" cy="123601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Mean, Median, Mode</a:t>
            </a:r>
          </a:p>
        </p:txBody>
      </p:sp>
      <p:sp>
        <p:nvSpPr>
          <p:cNvPr id="10" name="Oval 9"/>
          <p:cNvSpPr/>
          <p:nvPr/>
        </p:nvSpPr>
        <p:spPr>
          <a:xfrm>
            <a:off x="3396593" y="2015265"/>
            <a:ext cx="2156723" cy="123601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Values</a:t>
            </a:r>
          </a:p>
        </p:txBody>
      </p:sp>
      <p:cxnSp>
        <p:nvCxnSpPr>
          <p:cNvPr id="11" name="Straight Arrow Connector 10"/>
          <p:cNvCxnSpPr>
            <a:cxnSpLocks/>
            <a:stCxn id="10" idx="2"/>
            <a:endCxn id="3" idx="6"/>
          </p:cNvCxnSpPr>
          <p:nvPr/>
        </p:nvCxnSpPr>
        <p:spPr>
          <a:xfrm flipH="1">
            <a:off x="2832187" y="2633274"/>
            <a:ext cx="564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9" idx="0"/>
          </p:cNvCxnSpPr>
          <p:nvPr/>
        </p:nvCxnSpPr>
        <p:spPr>
          <a:xfrm>
            <a:off x="4474954" y="3268680"/>
            <a:ext cx="1" cy="293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endCxn id="8" idx="2"/>
          </p:cNvCxnSpPr>
          <p:nvPr/>
        </p:nvCxnSpPr>
        <p:spPr>
          <a:xfrm flipV="1">
            <a:off x="5553316" y="2589130"/>
            <a:ext cx="666006" cy="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642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3481" y="1229447"/>
            <a:ext cx="6424612" cy="276999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4851576" y="2304542"/>
            <a:ext cx="1101017" cy="1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876216" y="2117340"/>
            <a:ext cx="15340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Delete the Row!</a:t>
            </a:r>
          </a:p>
        </p:txBody>
      </p:sp>
      <p:sp>
        <p:nvSpPr>
          <p:cNvPr id="9" name="Rectangle 8"/>
          <p:cNvSpPr/>
          <p:nvPr/>
        </p:nvSpPr>
        <p:spPr>
          <a:xfrm>
            <a:off x="5402084" y="3544721"/>
            <a:ext cx="31815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Impute the missing values!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5F0236-D344-F0B3-A287-7BC680A1525D}"/>
              </a:ext>
            </a:extLst>
          </p:cNvPr>
          <p:cNvCxnSpPr>
            <a:cxnSpLocks/>
          </p:cNvCxnSpPr>
          <p:nvPr/>
        </p:nvCxnSpPr>
        <p:spPr>
          <a:xfrm>
            <a:off x="3901440" y="2261194"/>
            <a:ext cx="0" cy="450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54F70CE-6954-E15D-7BDE-41198B7E5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98" y="1660334"/>
            <a:ext cx="4025878" cy="3449828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1C0434B-A374-EEEF-0DD5-AE8D890B97B5}"/>
              </a:ext>
            </a:extLst>
          </p:cNvPr>
          <p:cNvCxnSpPr>
            <a:cxnSpLocks/>
          </p:cNvCxnSpPr>
          <p:nvPr/>
        </p:nvCxnSpPr>
        <p:spPr>
          <a:xfrm>
            <a:off x="2201333" y="2712151"/>
            <a:ext cx="3955627" cy="81803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87595C-D885-77E9-A2FF-9D194F6F9B94}"/>
              </a:ext>
            </a:extLst>
          </p:cNvPr>
          <p:cNvCxnSpPr>
            <a:cxnSpLocks/>
          </p:cNvCxnSpPr>
          <p:nvPr/>
        </p:nvCxnSpPr>
        <p:spPr>
          <a:xfrm flipV="1">
            <a:off x="2201333" y="3810740"/>
            <a:ext cx="3200751" cy="40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78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E1D8-5076-080A-0513-169B3E158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708" y="917874"/>
            <a:ext cx="6424612" cy="276999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pic>
        <p:nvPicPr>
          <p:cNvPr id="7" name="Picture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9AD12EE1-E96E-586F-98D0-0FAE2F3B4A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86" y="1194873"/>
            <a:ext cx="6813973" cy="383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35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CD95-D801-AA41-8247-FFA4385B5E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2180" y="933346"/>
            <a:ext cx="6424612" cy="276999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Pearson Correlation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975E7B-596C-EC1E-60F0-1E5D39D39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180" y="1314192"/>
            <a:ext cx="6424612" cy="815608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tool that helps to measure the degree of relationship between two variables.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deals with the association between two or more variables.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2F3A5-A4E5-7234-7FC6-9FE326B2C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915" y="3030477"/>
            <a:ext cx="3459143" cy="1839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442C42-60E7-1214-E19C-820A44986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043" y="2233647"/>
            <a:ext cx="1886057" cy="68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52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4AB23-ED2D-A112-6D49-0AD9AB4EE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3508" y="789180"/>
            <a:ext cx="6424612" cy="276999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F94619-DFCC-6656-96FC-56098FF3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25" y="1222812"/>
            <a:ext cx="3809375" cy="39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29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0C00-B7EE-1959-3018-C0EC8DFA5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1560" y="870460"/>
            <a:ext cx="6840999" cy="276999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Linear Regression on Validation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C4842-B1BB-9FAA-50A3-5EDA4DA23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21" y="1314894"/>
            <a:ext cx="5204366" cy="341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45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0C00-B7EE-1959-3018-C0EC8DFA5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708" y="734994"/>
            <a:ext cx="6424612" cy="276999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Linear Regression on Test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C4842-B1BB-9FAA-50A3-5EDA4DA23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817" y="1220067"/>
            <a:ext cx="5204366" cy="341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45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4C0A84F-147A-BA90-B86C-36632297E4C4}"/>
              </a:ext>
            </a:extLst>
          </p:cNvPr>
          <p:cNvSpPr txBox="1"/>
          <p:nvPr/>
        </p:nvSpPr>
        <p:spPr>
          <a:xfrm>
            <a:off x="387530" y="948621"/>
            <a:ext cx="8516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Split the data into features (X) and the target variable (y). In this case, the features will be all the columns except 'Diagnosis', and the target variable will be 'Diagnosis'.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12F3A2-C15A-A33E-062A-3F105FE5F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46" y="1493018"/>
            <a:ext cx="4830319" cy="35460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C2B4CE-D262-DB0C-B1E9-23B8EEED8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274" y="2367445"/>
            <a:ext cx="3632387" cy="6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443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9051-9A4D-00FC-62D6-74D96D3835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26E28-C01D-128E-A43B-D83C049CE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481" y="1787371"/>
            <a:ext cx="6424612" cy="1308050"/>
          </a:xfrm>
        </p:spPr>
        <p:txBody>
          <a:bodyPr/>
          <a:lstStyle/>
          <a:p>
            <a:r>
              <a:rPr lang="en-US" sz="1000" b="0" dirty="0"/>
              <a:t>[1] </a:t>
            </a:r>
            <a:r>
              <a:rPr lang="en-US" sz="1000" b="0" dirty="0">
                <a:hlinkClick r:id="rId2"/>
              </a:rPr>
              <a:t>https://developer.nvidia.com/blog/automatically-segmenting-brain-tumors-with-ai/</a:t>
            </a:r>
            <a:endParaRPr lang="en-US" sz="1000" b="0" dirty="0"/>
          </a:p>
          <a:p>
            <a:r>
              <a:rPr lang="en-US" sz="1000" b="0" dirty="0"/>
              <a:t>[2] </a:t>
            </a:r>
            <a:r>
              <a:rPr lang="en-US" sz="1000" b="0" dirty="0">
                <a:hlinkClick r:id="rId3"/>
              </a:rPr>
              <a:t>https://www.educba.com/what-is-supervised-learning/</a:t>
            </a:r>
            <a:endParaRPr lang="en-US" sz="1000" b="0" dirty="0"/>
          </a:p>
          <a:p>
            <a:r>
              <a:rPr lang="en-US" sz="1000" b="0" dirty="0"/>
              <a:t>[3] </a:t>
            </a:r>
            <a:r>
              <a:rPr lang="en-US" sz="1000" b="0" dirty="0">
                <a:hlinkClick r:id="rId4"/>
              </a:rPr>
              <a:t>https://mdpi.com/1424-8220/23/6/3080</a:t>
            </a:r>
            <a:endParaRPr lang="en-US" sz="1000" b="0" dirty="0"/>
          </a:p>
          <a:p>
            <a:r>
              <a:rPr lang="en-US" sz="1000" b="0" dirty="0"/>
              <a:t>[4] https://www.slideshare.net/dessybudiyanti/simple-linier-regression?from_action=save</a:t>
            </a:r>
          </a:p>
          <a:p>
            <a:endParaRPr lang="en-US" sz="1000" b="0" dirty="0"/>
          </a:p>
          <a:p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375685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88BC25-4E48-DFD3-EF90-6AF47945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9" y="3285980"/>
            <a:ext cx="6098341" cy="1368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34C944-332D-251B-50D9-2F4D07328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350" y="3361045"/>
            <a:ext cx="816947" cy="1298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003AB-0255-0523-4A41-3C3E193AE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64" y="1151807"/>
            <a:ext cx="5159829" cy="17713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7521A1-3C0D-CA30-75E9-6B895023F0BF}"/>
              </a:ext>
            </a:extLst>
          </p:cNvPr>
          <p:cNvCxnSpPr>
            <a:cxnSpLocks/>
          </p:cNvCxnSpPr>
          <p:nvPr/>
        </p:nvCxnSpPr>
        <p:spPr>
          <a:xfrm flipH="1">
            <a:off x="1963783" y="2838992"/>
            <a:ext cx="1415143" cy="570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F54595-7151-664C-D407-0C295BA42D51}"/>
              </a:ext>
            </a:extLst>
          </p:cNvPr>
          <p:cNvCxnSpPr>
            <a:cxnSpLocks/>
          </p:cNvCxnSpPr>
          <p:nvPr/>
        </p:nvCxnSpPr>
        <p:spPr>
          <a:xfrm flipH="1">
            <a:off x="2673531" y="2838992"/>
            <a:ext cx="770709" cy="552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37C6C1-0EA6-6A2C-58E5-CF76C5798B31}"/>
              </a:ext>
            </a:extLst>
          </p:cNvPr>
          <p:cNvCxnSpPr>
            <a:cxnSpLocks/>
          </p:cNvCxnSpPr>
          <p:nvPr/>
        </p:nvCxnSpPr>
        <p:spPr>
          <a:xfrm flipH="1">
            <a:off x="3722914" y="2838992"/>
            <a:ext cx="461555" cy="570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C25E91-7944-6F72-7F74-844E8349A036}"/>
              </a:ext>
            </a:extLst>
          </p:cNvPr>
          <p:cNvCxnSpPr>
            <a:cxnSpLocks/>
          </p:cNvCxnSpPr>
          <p:nvPr/>
        </p:nvCxnSpPr>
        <p:spPr>
          <a:xfrm flipH="1">
            <a:off x="3320143" y="2838992"/>
            <a:ext cx="833845" cy="570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00276C-3954-6AF6-6A39-2E56AFB399B0}"/>
              </a:ext>
            </a:extLst>
          </p:cNvPr>
          <p:cNvCxnSpPr>
            <a:cxnSpLocks/>
          </p:cNvCxnSpPr>
          <p:nvPr/>
        </p:nvCxnSpPr>
        <p:spPr>
          <a:xfrm flipH="1">
            <a:off x="4323806" y="2865118"/>
            <a:ext cx="544285" cy="4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FCC40D-4281-423E-8B95-D3D87194D1AD}"/>
              </a:ext>
            </a:extLst>
          </p:cNvPr>
          <p:cNvCxnSpPr>
            <a:cxnSpLocks/>
          </p:cNvCxnSpPr>
          <p:nvPr/>
        </p:nvCxnSpPr>
        <p:spPr>
          <a:xfrm flipH="1">
            <a:off x="4800600" y="2838992"/>
            <a:ext cx="106680" cy="552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93F151-5E10-1EC8-356C-E3DC57C1E037}"/>
              </a:ext>
            </a:extLst>
          </p:cNvPr>
          <p:cNvCxnSpPr>
            <a:cxnSpLocks/>
          </p:cNvCxnSpPr>
          <p:nvPr/>
        </p:nvCxnSpPr>
        <p:spPr>
          <a:xfrm>
            <a:off x="5299166" y="2865118"/>
            <a:ext cx="115876" cy="4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E86B04-1AA1-F2A9-26FB-7F7766830A05}"/>
              </a:ext>
            </a:extLst>
          </p:cNvPr>
          <p:cNvCxnSpPr>
            <a:cxnSpLocks/>
          </p:cNvCxnSpPr>
          <p:nvPr/>
        </p:nvCxnSpPr>
        <p:spPr>
          <a:xfrm>
            <a:off x="5299166" y="2865118"/>
            <a:ext cx="631371" cy="54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B1D365-D39F-5EDE-CC1D-389EE81E9862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299166" y="2865118"/>
            <a:ext cx="1350658" cy="49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70457B6-BDB4-7D13-3CFE-06FE9A587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297" y="1963465"/>
            <a:ext cx="2381372" cy="56517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F5B74DB-93A2-D401-33F6-F4DDD2AFBC22}"/>
              </a:ext>
            </a:extLst>
          </p:cNvPr>
          <p:cNvSpPr txBox="1"/>
          <p:nvPr/>
        </p:nvSpPr>
        <p:spPr>
          <a:xfrm>
            <a:off x="143009" y="718110"/>
            <a:ext cx="85415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Encode categorical variables using one-hot encoding. This step is necessary to convert categorical variables into a numerical format that the machine learning model can understand.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F0B101-32F1-3BD2-2889-316280C79624}"/>
              </a:ext>
            </a:extLst>
          </p:cNvPr>
          <p:cNvSpPr/>
          <p:nvPr/>
        </p:nvSpPr>
        <p:spPr>
          <a:xfrm>
            <a:off x="5433563" y="239486"/>
            <a:ext cx="220445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Categorical variables:</a:t>
            </a:r>
          </a:p>
        </p:txBody>
      </p:sp>
    </p:spTree>
    <p:extLst>
      <p:ext uri="{BB962C8B-B14F-4D97-AF65-F5344CB8AC3E}">
        <p14:creationId xmlns:p14="http://schemas.microsoft.com/office/powerpoint/2010/main" val="3046207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FB1EC8-7258-D1B0-10B2-7A48D7DC5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875" y="803530"/>
            <a:ext cx="5366331" cy="40874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F5C73A-D1A9-F393-2691-2B1F189F50DC}"/>
              </a:ext>
            </a:extLst>
          </p:cNvPr>
          <p:cNvSpPr/>
          <p:nvPr/>
        </p:nvSpPr>
        <p:spPr>
          <a:xfrm>
            <a:off x="5295450" y="239486"/>
            <a:ext cx="248067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Classifier:</a:t>
            </a:r>
          </a:p>
        </p:txBody>
      </p:sp>
    </p:spTree>
    <p:extLst>
      <p:ext uri="{BB962C8B-B14F-4D97-AF65-F5344CB8AC3E}">
        <p14:creationId xmlns:p14="http://schemas.microsoft.com/office/powerpoint/2010/main" val="259682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70C9E-4E6B-8B47-D838-536538789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98" y="713449"/>
            <a:ext cx="5616803" cy="17581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10EF8F-8EFA-F5DA-FC7D-05E665B36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838" y="2481888"/>
            <a:ext cx="3786151" cy="26064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39AEA9-A7DC-7C50-55A1-570A1E73017D}"/>
              </a:ext>
            </a:extLst>
          </p:cNvPr>
          <p:cNvSpPr/>
          <p:nvPr/>
        </p:nvSpPr>
        <p:spPr>
          <a:xfrm>
            <a:off x="1484811" y="1169453"/>
            <a:ext cx="6248400" cy="217714"/>
          </a:xfrm>
          <a:prstGeom prst="rect">
            <a:avLst/>
          </a:prstGeom>
          <a:solidFill>
            <a:srgbClr val="399DE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C2E6E5-111B-B274-7629-65F16845A829}"/>
              </a:ext>
            </a:extLst>
          </p:cNvPr>
          <p:cNvSpPr/>
          <p:nvPr/>
        </p:nvSpPr>
        <p:spPr>
          <a:xfrm>
            <a:off x="1484811" y="1625456"/>
            <a:ext cx="6248400" cy="217714"/>
          </a:xfrm>
          <a:prstGeom prst="rect">
            <a:avLst/>
          </a:prstGeom>
          <a:solidFill>
            <a:srgbClr val="399DE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0480F1-3FA4-A4A8-F8F6-A7B0AB5B8B4B}"/>
              </a:ext>
            </a:extLst>
          </p:cNvPr>
          <p:cNvSpPr/>
          <p:nvPr/>
        </p:nvSpPr>
        <p:spPr>
          <a:xfrm>
            <a:off x="1484811" y="951739"/>
            <a:ext cx="6248400" cy="217714"/>
          </a:xfrm>
          <a:prstGeom prst="rect">
            <a:avLst/>
          </a:prstGeom>
          <a:solidFill>
            <a:srgbClr val="E58139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BE72E7-700A-8184-F951-66A72191B2B2}"/>
              </a:ext>
            </a:extLst>
          </p:cNvPr>
          <p:cNvSpPr/>
          <p:nvPr/>
        </p:nvSpPr>
        <p:spPr>
          <a:xfrm>
            <a:off x="1484811" y="1397454"/>
            <a:ext cx="6248400" cy="217714"/>
          </a:xfrm>
          <a:prstGeom prst="rect">
            <a:avLst/>
          </a:prstGeom>
          <a:solidFill>
            <a:srgbClr val="E58139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A1C2A1-8962-A929-2B04-5D5E0EB9CBB9}"/>
              </a:ext>
            </a:extLst>
          </p:cNvPr>
          <p:cNvSpPr/>
          <p:nvPr/>
        </p:nvSpPr>
        <p:spPr>
          <a:xfrm>
            <a:off x="1484811" y="1843170"/>
            <a:ext cx="6248400" cy="217714"/>
          </a:xfrm>
          <a:prstGeom prst="rect">
            <a:avLst/>
          </a:prstGeom>
          <a:solidFill>
            <a:srgbClr val="E58139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9C415E-B173-73C1-7149-1EC0A4979199}"/>
              </a:ext>
            </a:extLst>
          </p:cNvPr>
          <p:cNvSpPr/>
          <p:nvPr/>
        </p:nvSpPr>
        <p:spPr>
          <a:xfrm>
            <a:off x="3805646" y="627235"/>
            <a:ext cx="679268" cy="175815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0780E9-FC39-3820-B6D5-7FC90B95FAC3}"/>
              </a:ext>
            </a:extLst>
          </p:cNvPr>
          <p:cNvSpPr/>
          <p:nvPr/>
        </p:nvSpPr>
        <p:spPr>
          <a:xfrm>
            <a:off x="5295450" y="239486"/>
            <a:ext cx="248067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Classifier:</a:t>
            </a:r>
          </a:p>
        </p:txBody>
      </p:sp>
    </p:spTree>
    <p:extLst>
      <p:ext uri="{BB962C8B-B14F-4D97-AF65-F5344CB8AC3E}">
        <p14:creationId xmlns:p14="http://schemas.microsoft.com/office/powerpoint/2010/main" val="32252127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WFSM widescreen template">
  <a:themeElements>
    <a:clrScheme name="Fluid Energy WFU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505054"/>
      </a:accent1>
      <a:accent2>
        <a:srgbClr val="A6A6A8"/>
      </a:accent2>
      <a:accent3>
        <a:srgbClr val="D0D0D2"/>
      </a:accent3>
      <a:accent4>
        <a:srgbClr val="9E7E38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10476D0-BE75-4660-AD90-68BC517884DD}" vid="{86BCEE7A-D202-4592-9F03-CCA6E8CA75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WFBMI_powerpoint_template_3.0</Template>
  <TotalTime>6990</TotalTime>
  <Words>1106</Words>
  <Application>Microsoft Office PowerPoint</Application>
  <PresentationFormat>On-screen Show (16:9)</PresentationFormat>
  <Paragraphs>139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Avenir Light</vt:lpstr>
      <vt:lpstr>Calibri</vt:lpstr>
      <vt:lpstr>Cambria Math</vt:lpstr>
      <vt:lpstr>Segoe UI</vt:lpstr>
      <vt:lpstr>Times New Roman</vt:lpstr>
      <vt:lpstr>Wingdings</vt:lpstr>
      <vt:lpstr>WFSM widescreen template</vt:lpstr>
      <vt:lpstr>AI/ML Bootcamp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Solving a Machine Learning problem</vt:lpstr>
      <vt:lpstr>Problem: Predict the price of Houses</vt:lpstr>
      <vt:lpstr>Sources of Data</vt:lpstr>
      <vt:lpstr>Example: Overview of Housing Dataset</vt:lpstr>
      <vt:lpstr>Dataset Features</vt:lpstr>
      <vt:lpstr>Training, and Testing sets generation</vt:lpstr>
      <vt:lpstr>Data Normalization</vt:lpstr>
      <vt:lpstr>Importance of Data Normalization</vt:lpstr>
      <vt:lpstr>Data Normalization Methods</vt:lpstr>
      <vt:lpstr>Min-Max Normalization</vt:lpstr>
      <vt:lpstr>Data Cleaning </vt:lpstr>
      <vt:lpstr>Data Cleaning</vt:lpstr>
      <vt:lpstr>Data Cleaning</vt:lpstr>
      <vt:lpstr>Pearson Correlation</vt:lpstr>
      <vt:lpstr>Correlation Matrix</vt:lpstr>
      <vt:lpstr>Performance of Linear Regression on Validation set</vt:lpstr>
      <vt:lpstr>Performance of Linear Regression on Test set</vt:lpstr>
      <vt:lpstr>References</vt:lpstr>
    </vt:vector>
  </TitlesOfParts>
  <Company>WFBH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H. O'Brien</dc:creator>
  <cp:lastModifiedBy>Usama Sajjad</cp:lastModifiedBy>
  <cp:revision>52</cp:revision>
  <cp:lastPrinted>2018-10-18T19:53:16Z</cp:lastPrinted>
  <dcterms:created xsi:type="dcterms:W3CDTF">2019-11-13T20:57:36Z</dcterms:created>
  <dcterms:modified xsi:type="dcterms:W3CDTF">2023-06-05T03:18:11Z</dcterms:modified>
</cp:coreProperties>
</file>